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F4744CFB-713E-4E3A-A600-3E53E10CB84C}" type="datetimeFigureOut">
              <a:rPr lang="ar-IQ" smtClean="0"/>
              <a:t>01/08/1440</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6AB894C9-597E-4380-98EB-6A6EAD623120}"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4744CFB-713E-4E3A-A600-3E53E10CB84C}" type="datetimeFigureOut">
              <a:rPr lang="ar-IQ" smtClean="0"/>
              <a:t>01/08/1440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6AB894C9-597E-4380-98EB-6A6EAD62312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4744CFB-713E-4E3A-A600-3E53E10CB84C}" type="datetimeFigureOut">
              <a:rPr lang="ar-IQ" smtClean="0"/>
              <a:t>01/08/1440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6AB894C9-597E-4380-98EB-6A6EAD62312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4744CFB-713E-4E3A-A600-3E53E10CB84C}" type="datetimeFigureOut">
              <a:rPr lang="ar-IQ" smtClean="0"/>
              <a:t>01/08/1440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6AB894C9-597E-4380-98EB-6A6EAD62312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F4744CFB-713E-4E3A-A600-3E53E10CB84C}" type="datetimeFigureOut">
              <a:rPr lang="ar-IQ" smtClean="0"/>
              <a:t>01/08/1440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6AB894C9-597E-4380-98EB-6A6EAD623120}"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4744CFB-713E-4E3A-A600-3E53E10CB84C}" type="datetimeFigureOut">
              <a:rPr lang="ar-IQ" smtClean="0"/>
              <a:t>01/08/1440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6AB894C9-597E-4380-98EB-6A6EAD62312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F4744CFB-713E-4E3A-A600-3E53E10CB84C}" type="datetimeFigureOut">
              <a:rPr lang="ar-IQ" smtClean="0"/>
              <a:t>01/08/1440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6AB894C9-597E-4380-98EB-6A6EAD62312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F4744CFB-713E-4E3A-A600-3E53E10CB84C}" type="datetimeFigureOut">
              <a:rPr lang="ar-IQ" smtClean="0"/>
              <a:t>01/08/1440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6AB894C9-597E-4380-98EB-6A6EAD62312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F4744CFB-713E-4E3A-A600-3E53E10CB84C}" type="datetimeFigureOut">
              <a:rPr lang="ar-IQ" smtClean="0"/>
              <a:t>01/08/1440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6AB894C9-597E-4380-98EB-6A6EAD623120}"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4744CFB-713E-4E3A-A600-3E53E10CB84C}" type="datetimeFigureOut">
              <a:rPr lang="ar-IQ" smtClean="0"/>
              <a:t>01/08/1440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6AB894C9-597E-4380-98EB-6A6EAD62312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F4744CFB-713E-4E3A-A600-3E53E10CB84C}" type="datetimeFigureOut">
              <a:rPr lang="ar-IQ" smtClean="0"/>
              <a:t>01/08/1440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6AB894C9-597E-4380-98EB-6A6EAD623120}"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4744CFB-713E-4E3A-A600-3E53E10CB84C}" type="datetimeFigureOut">
              <a:rPr lang="ar-IQ" smtClean="0"/>
              <a:t>01/08/1440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AB894C9-597E-4380-98EB-6A6EAD623120}"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51720" y="1340768"/>
            <a:ext cx="6476256" cy="1152127"/>
          </a:xfrm>
        </p:spPr>
        <p:txBody>
          <a:bodyPr/>
          <a:lstStyle/>
          <a:p>
            <a:pPr>
              <a:tabLst>
                <a:tab pos="1757680" algn="l"/>
                <a:tab pos="3060065" algn="ctr"/>
              </a:tabLst>
            </a:pPr>
            <a:r>
              <a:rPr lang="ar-IQ" b="1" dirty="0" smtClean="0">
                <a:effectLst/>
                <a:latin typeface="Times New Roman"/>
                <a:ea typeface="Calibri"/>
                <a:cs typeface="Simplified Arabic"/>
              </a:rPr>
              <a:t>أدارة الجودة/ المحاضرة الاولى</a:t>
            </a:r>
            <a:endParaRPr lang="en-US" sz="3200" dirty="0">
              <a:effectLst/>
              <a:latin typeface="Times New Roman"/>
              <a:ea typeface="Times New Roman"/>
            </a:endParaRPr>
          </a:p>
        </p:txBody>
      </p:sp>
      <p:sp>
        <p:nvSpPr>
          <p:cNvPr id="3" name="عنوان فرعي 2"/>
          <p:cNvSpPr>
            <a:spLocks noGrp="1"/>
          </p:cNvSpPr>
          <p:nvPr>
            <p:ph type="subTitle" idx="1"/>
          </p:nvPr>
        </p:nvSpPr>
        <p:spPr>
          <a:xfrm>
            <a:off x="2699792" y="3284984"/>
            <a:ext cx="3848472" cy="1440160"/>
          </a:xfrm>
        </p:spPr>
        <p:txBody>
          <a:bodyPr/>
          <a:lstStyle/>
          <a:p>
            <a:r>
              <a:rPr lang="ar-IQ" sz="2000" b="1" dirty="0" smtClean="0">
                <a:effectLst/>
                <a:ea typeface="Calibri"/>
                <a:cs typeface="Simplified Arabic"/>
              </a:rPr>
              <a:t>المدرس </a:t>
            </a:r>
            <a:r>
              <a:rPr lang="ar-IQ" b="1" dirty="0" smtClean="0">
                <a:effectLst/>
                <a:ea typeface="Calibri"/>
                <a:cs typeface="Simplified Arabic"/>
              </a:rPr>
              <a:t>/أحمد محمد جاسم</a:t>
            </a:r>
            <a:endParaRPr lang="ar-IQ" dirty="0"/>
          </a:p>
        </p:txBody>
      </p:sp>
    </p:spTree>
    <p:extLst>
      <p:ext uri="{BB962C8B-B14F-4D97-AF65-F5344CB8AC3E}">
        <p14:creationId xmlns:p14="http://schemas.microsoft.com/office/powerpoint/2010/main" val="322353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r>
              <a:rPr lang="ar-IQ" sz="3600" b="1" dirty="0">
                <a:latin typeface="Times New Roman"/>
                <a:ea typeface="Times New Roman"/>
                <a:cs typeface="Simplified Arabic"/>
              </a:rPr>
              <a:t>الجودة</a:t>
            </a:r>
            <a:endParaRPr lang="en-US" sz="2800" dirty="0">
              <a:latin typeface="Times New Roman"/>
              <a:ea typeface="Times New Roman"/>
            </a:endParaRPr>
          </a:p>
          <a:p>
            <a:r>
              <a:rPr lang="ar-IQ" dirty="0">
                <a:ea typeface="Times New Roman"/>
                <a:cs typeface="Simplified Arabic"/>
              </a:rPr>
              <a:t>الجودة</a:t>
            </a:r>
            <a:r>
              <a:rPr lang="en-US" dirty="0">
                <a:latin typeface="Simplified Arabic"/>
                <a:ea typeface="Times New Roman"/>
              </a:rPr>
              <a:t>(Quality)</a:t>
            </a:r>
            <a:r>
              <a:rPr lang="ar-IQ" dirty="0">
                <a:latin typeface="Simplified Arabic"/>
                <a:ea typeface="Times New Roman"/>
              </a:rPr>
              <a:t> مشتقة من الفعل الثلاثي (جاد) ومعناه صار جيدا  والجيد نقيض الرديء.. ويرجع اصل الجودة الى الى الكلمة اللاتينية </a:t>
            </a:r>
            <a:r>
              <a:rPr lang="en-US" dirty="0" err="1">
                <a:latin typeface="Simplified Arabic"/>
                <a:ea typeface="Times New Roman"/>
              </a:rPr>
              <a:t>Qualitus</a:t>
            </a:r>
            <a:r>
              <a:rPr lang="en-US" dirty="0">
                <a:latin typeface="Simplified Arabic"/>
                <a:ea typeface="Times New Roman"/>
              </a:rPr>
              <a:t>)</a:t>
            </a:r>
            <a:r>
              <a:rPr lang="ar-IQ" dirty="0">
                <a:latin typeface="Simplified Arabic"/>
                <a:ea typeface="Times New Roman"/>
              </a:rPr>
              <a:t>)</a:t>
            </a:r>
            <a:r>
              <a:rPr lang="en-US" dirty="0">
                <a:latin typeface="Simplified Arabic"/>
                <a:ea typeface="Times New Roman"/>
              </a:rPr>
              <a:t>  </a:t>
            </a:r>
            <a:r>
              <a:rPr lang="ar-IQ" dirty="0">
                <a:latin typeface="Simplified Arabic"/>
                <a:ea typeface="Times New Roman"/>
              </a:rPr>
              <a:t>ويقصد بها طبيعة الشيء ودرجة صلاحه, وهي من المصطلحات التي تناولتها معظم نظريات الادارة والتي تعبر عن وجود ميزات  او صفات معينة في السلعة او الخدمة وان وجدت هذه الميزات او الصفات في السلعة فانها تلبي رغبات من يشتريها او يستعملها وهنا يمكن القول ان هذه السلعة ذات جودة عالية</a:t>
            </a:r>
            <a:endParaRPr lang="ar-IQ" dirty="0"/>
          </a:p>
        </p:txBody>
      </p:sp>
    </p:spTree>
    <p:extLst>
      <p:ext uri="{BB962C8B-B14F-4D97-AF65-F5344CB8AC3E}">
        <p14:creationId xmlns:p14="http://schemas.microsoft.com/office/powerpoint/2010/main" val="1590929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just"/>
            <a:r>
              <a:rPr lang="ar-SA" sz="3600" b="1" dirty="0">
                <a:latin typeface="Times New Roman"/>
                <a:ea typeface="Times New Roman"/>
                <a:cs typeface="Simplified Arabic"/>
              </a:rPr>
              <a:t>تعريف الجودة</a:t>
            </a:r>
            <a:r>
              <a:rPr lang="ar-SA" sz="3600" b="1" dirty="0">
                <a:latin typeface="Times New Roman"/>
                <a:ea typeface="Times New Roman"/>
                <a:cs typeface="Monotype Koufi"/>
              </a:rPr>
              <a:t>  :</a:t>
            </a:r>
            <a:endParaRPr lang="en-US" sz="2800" dirty="0">
              <a:latin typeface="Times New Roman"/>
              <a:ea typeface="Times New Roman"/>
            </a:endParaRPr>
          </a:p>
          <a:p>
            <a:pPr marR="76200" algn="just"/>
            <a:r>
              <a:rPr lang="ar-SA" dirty="0">
                <a:latin typeface="Times New Roman"/>
                <a:ea typeface="Times New Roman"/>
                <a:cs typeface="Simplified Arabic"/>
              </a:rPr>
              <a:t>الجودة كما هي في قاموس اكسفورد تعني الدرجة العالية من النوعية أو القيمة.</a:t>
            </a:r>
            <a:endParaRPr lang="en-US" sz="2800" dirty="0">
              <a:latin typeface="Times New Roman"/>
              <a:ea typeface="Times New Roman"/>
            </a:endParaRPr>
          </a:p>
          <a:p>
            <a:pPr marR="76200" algn="just"/>
            <a:r>
              <a:rPr lang="ar-SA" dirty="0">
                <a:latin typeface="Times New Roman"/>
                <a:ea typeface="Times New Roman"/>
                <a:cs typeface="Simplified Arabic"/>
              </a:rPr>
              <a:t>ولكن بشأن إدارة الجودة الشاملة </a:t>
            </a:r>
            <a:r>
              <a:rPr lang="en-US" dirty="0">
                <a:latin typeface="Simplified Arabic"/>
                <a:ea typeface="Times New Roman"/>
              </a:rPr>
              <a:t>TQM</a:t>
            </a:r>
            <a:r>
              <a:rPr lang="ar-SA" dirty="0">
                <a:latin typeface="Times New Roman"/>
                <a:ea typeface="Times New Roman"/>
                <a:cs typeface="Simplified Arabic"/>
              </a:rPr>
              <a:t> لا يوجد ثمة تعريف متفق علية وذو قبول عام لدى المفكرين والباحثين, الى أن هناك بعض التعاريف التي أظهرت تصور عام لمفهوم </a:t>
            </a:r>
            <a:r>
              <a:rPr lang="en-US" dirty="0">
                <a:latin typeface="Simplified Arabic"/>
                <a:ea typeface="Times New Roman"/>
              </a:rPr>
              <a:t>TQM</a:t>
            </a:r>
            <a:r>
              <a:rPr lang="ar-SA" dirty="0">
                <a:latin typeface="Times New Roman"/>
                <a:ea typeface="Times New Roman"/>
                <a:cs typeface="Simplified Arabic"/>
              </a:rPr>
              <a:t>, فمثلا كانت اول محاولة لوضع تعريف لمفهوم إدارة الجودة الشاملة من قبل </a:t>
            </a:r>
            <a:r>
              <a:rPr lang="en-US" dirty="0">
                <a:latin typeface="Simplified Arabic"/>
                <a:ea typeface="Times New Roman"/>
              </a:rPr>
              <a:t>BQA</a:t>
            </a:r>
            <a:r>
              <a:rPr lang="ar-SA" dirty="0">
                <a:latin typeface="Times New Roman"/>
                <a:ea typeface="Times New Roman"/>
                <a:cs typeface="Simplified Arabic"/>
              </a:rPr>
              <a:t> ( منظمة الجودة البريطانية ) حيث عرفت </a:t>
            </a:r>
            <a:r>
              <a:rPr lang="en-US" dirty="0">
                <a:latin typeface="Simplified Arabic"/>
                <a:ea typeface="Times New Roman"/>
              </a:rPr>
              <a:t>TQM</a:t>
            </a:r>
            <a:r>
              <a:rPr lang="ar-SA" dirty="0">
                <a:latin typeface="Times New Roman"/>
                <a:ea typeface="Times New Roman"/>
                <a:cs typeface="Simplified Arabic"/>
              </a:rPr>
              <a:t> على أنها " الفلسفة الإدارية للمؤسسة التي تدرك من خلالها تحقيق كل من احتياجات المستهلك وكذلك تحقيق اهداف المشروع معاً". بينما عرفها العالم جون اوكلاند " على انها الوسيلة التي تدار بها المنظمة لتطور فاعليتها ومرونتها ووضعها التنافسي على نطاق العمل ككل ". أما من وجهة نظر امريكية فإن تعريف </a:t>
            </a:r>
            <a:r>
              <a:rPr lang="en-US" dirty="0">
                <a:latin typeface="Simplified Arabic"/>
                <a:ea typeface="Times New Roman"/>
              </a:rPr>
              <a:t>TQM</a:t>
            </a:r>
            <a:r>
              <a:rPr lang="ar-SA" dirty="0">
                <a:latin typeface="Times New Roman"/>
                <a:ea typeface="Times New Roman"/>
                <a:cs typeface="Simplified Arabic"/>
              </a:rPr>
              <a:t> يكون على الشكل التالي ( إدارة الجودة الشاملة هي فلسفة وخطوط عريضة ومباديء تدل وترشد المنظمة لتحقق تطور مستمر وهي اساليب كمية بالاضافة الى الموارد البشرية التي تحسن استخدام الموارد المتاحة وكذلك الخدمات بحيث ان كافة العمليات داخل المنظمة تسعى لأن تحقق إشباع حاجات المستهلكين الحاليين والمرتقبين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3299165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1435608" y="908720"/>
            <a:ext cx="7498080" cy="5339680"/>
          </a:xfrm>
        </p:spPr>
        <p:txBody>
          <a:bodyPr>
            <a:normAutofit fontScale="77500" lnSpcReduction="20000"/>
          </a:bodyPr>
          <a:lstStyle/>
          <a:p>
            <a:pPr marR="76200" algn="just"/>
            <a:r>
              <a:rPr lang="ar-SA" dirty="0">
                <a:latin typeface="Times New Roman"/>
                <a:ea typeface="Times New Roman"/>
                <a:cs typeface="Simplified Arabic"/>
              </a:rPr>
              <a:t>أما وفق </a:t>
            </a:r>
            <a:r>
              <a:rPr lang="en-US" dirty="0">
                <a:latin typeface="Simplified Arabic"/>
                <a:ea typeface="Times New Roman"/>
              </a:rPr>
              <a:t>Royal Mail</a:t>
            </a:r>
            <a:r>
              <a:rPr lang="ar-SA" dirty="0">
                <a:latin typeface="Times New Roman"/>
                <a:ea typeface="Times New Roman"/>
                <a:cs typeface="Simplified Arabic"/>
              </a:rPr>
              <a:t> فتعرف الجودة الشاملة على أنها الطريقة أو الوسيلة الشاملة للعمل التي تشجع العاملين للعمل ضمن فريق واحد مما يعمل على خلق قيمة مضافة لتحقيق إشباع حاجات المستهلكين.</a:t>
            </a:r>
            <a:endParaRPr lang="en-US" sz="2800" dirty="0">
              <a:latin typeface="Times New Roman"/>
              <a:ea typeface="Times New Roman"/>
            </a:endParaRPr>
          </a:p>
          <a:p>
            <a:pPr marR="76200" algn="just"/>
            <a:r>
              <a:rPr lang="ar-SA" dirty="0">
                <a:latin typeface="Times New Roman"/>
                <a:ea typeface="Times New Roman"/>
                <a:cs typeface="Simplified Arabic"/>
              </a:rPr>
              <a:t>ووفقاً لتعريف </a:t>
            </a:r>
            <a:r>
              <a:rPr lang="en-US" dirty="0">
                <a:latin typeface="Simplified Arabic"/>
                <a:ea typeface="Times New Roman"/>
              </a:rPr>
              <a:t>British Rail ways board</a:t>
            </a:r>
            <a:r>
              <a:rPr lang="ar-SA" dirty="0">
                <a:latin typeface="Times New Roman"/>
                <a:ea typeface="Times New Roman"/>
                <a:cs typeface="Simplified Arabic"/>
              </a:rPr>
              <a:t> فإن إدارة الجودة الشاملة هي العملية التي تسعى لأن تحقق كافة المتطلبات الخاصة بإشباع حاجات المستهلكين الخارجيين وكذلك الداخليين بالإضافة إلى الموردين. ولذا فقد حدد كول ( </a:t>
            </a:r>
            <a:r>
              <a:rPr lang="en-US" dirty="0">
                <a:latin typeface="Simplified Arabic"/>
                <a:ea typeface="Times New Roman"/>
              </a:rPr>
              <a:t>Cole,1995</a:t>
            </a:r>
            <a:r>
              <a:rPr lang="ar-SA" dirty="0">
                <a:latin typeface="Times New Roman"/>
                <a:ea typeface="Times New Roman"/>
                <a:cs typeface="Simplified Arabic"/>
              </a:rPr>
              <a:t>) مفهوم إدارة الجودة الشاملة ( بأنها نظام إداري يضع رضا العمال على رأس قائمة الأولويات بدلاً من التركيز على الأرباح ذات الأمد القصير، إذ أن هذا الإتجاه يحقق أرباحاً على المدى الطويل أكثر ثباتاً واستقراراً بالمقارنة مع المدى الزمني القصير).</a:t>
            </a:r>
            <a:endParaRPr lang="en-US" sz="2800" dirty="0">
              <a:latin typeface="Times New Roman"/>
              <a:ea typeface="Times New Roman"/>
            </a:endParaRPr>
          </a:p>
          <a:p>
            <a:pPr marR="76200" algn="just"/>
            <a:r>
              <a:rPr lang="ar-SA" dirty="0">
                <a:latin typeface="Times New Roman"/>
                <a:ea typeface="Times New Roman"/>
                <a:cs typeface="Simplified Arabic"/>
              </a:rPr>
              <a:t> كما عرفها تونكس( </a:t>
            </a:r>
            <a:r>
              <a:rPr lang="en-US" dirty="0" err="1">
                <a:latin typeface="Simplified Arabic"/>
                <a:ea typeface="Times New Roman"/>
              </a:rPr>
              <a:t>Tunks</a:t>
            </a:r>
            <a:r>
              <a:rPr lang="en-US" dirty="0">
                <a:latin typeface="Simplified Arabic"/>
                <a:ea typeface="Times New Roman"/>
              </a:rPr>
              <a:t>, 1992</a:t>
            </a:r>
            <a:r>
              <a:rPr lang="ar-SA" dirty="0">
                <a:latin typeface="Times New Roman"/>
                <a:ea typeface="Times New Roman"/>
                <a:cs typeface="Simplified Arabic"/>
              </a:rPr>
              <a:t> ) بأنها اشتراك والتزام الإدارة والموظف في ترشيد العمل عن طريق توفير ما يتوقعه العمل أو ما يفوق توقعاته. </a:t>
            </a:r>
            <a:endParaRPr lang="en-US" sz="2800" dirty="0">
              <a:latin typeface="Times New Roman"/>
              <a:ea typeface="Times New Roman"/>
            </a:endParaRPr>
          </a:p>
          <a:p>
            <a:pPr marR="76200" algn="just"/>
            <a:r>
              <a:rPr lang="ar-SA" dirty="0">
                <a:latin typeface="Times New Roman"/>
                <a:ea typeface="Times New Roman"/>
                <a:cs typeface="Simplified Arabic"/>
              </a:rPr>
              <a:t>وقد عرفها أوماجونو (</a:t>
            </a:r>
            <a:r>
              <a:rPr lang="en-US" dirty="0">
                <a:latin typeface="Simplified Arabic"/>
                <a:ea typeface="Times New Roman"/>
              </a:rPr>
              <a:t>1991  </a:t>
            </a:r>
            <a:r>
              <a:rPr lang="en-US" dirty="0" err="1">
                <a:latin typeface="Simplified Arabic"/>
                <a:ea typeface="Times New Roman"/>
              </a:rPr>
              <a:t>Omachonu</a:t>
            </a:r>
            <a:r>
              <a:rPr lang="en-US" dirty="0">
                <a:latin typeface="Simplified Arabic"/>
                <a:ea typeface="Times New Roman"/>
              </a:rPr>
              <a:t>,</a:t>
            </a:r>
            <a:r>
              <a:rPr lang="ar-SA" dirty="0">
                <a:latin typeface="Times New Roman"/>
                <a:ea typeface="Times New Roman"/>
                <a:cs typeface="Simplified Arabic"/>
              </a:rPr>
              <a:t>) بأنها استخدامات العميل المقترنة بالجودة وإطار تجربته بها.</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2107834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778098"/>
          </a:xfrm>
        </p:spPr>
        <p:txBody>
          <a:bodyPr/>
          <a:lstStyle/>
          <a:p>
            <a:pPr marL="365760" lvl="0" indent="-283464" algn="r">
              <a:lnSpc>
                <a:spcPts val="2000"/>
              </a:lnSpc>
              <a:spcBef>
                <a:spcPts val="600"/>
              </a:spcBef>
            </a:pPr>
            <a:r>
              <a:rPr lang="ar-SA" sz="3000" b="1" dirty="0">
                <a:solidFill>
                  <a:prstClr val="black"/>
                </a:solidFill>
                <a:effectLst/>
                <a:latin typeface="Times New Roman"/>
                <a:ea typeface="Times New Roman"/>
                <a:cs typeface="Simplified Arabic"/>
              </a:rPr>
              <a:t>تطور مفهوم الجودة :</a:t>
            </a:r>
            <a:r>
              <a:rPr lang="en-US" sz="2600" dirty="0">
                <a:solidFill>
                  <a:prstClr val="black"/>
                </a:solidFill>
                <a:effectLst/>
                <a:latin typeface="Times New Roman"/>
                <a:ea typeface="Times New Roman"/>
                <a:cs typeface="+mn-cs"/>
              </a:rPr>
              <a:t/>
            </a:r>
            <a:br>
              <a:rPr lang="en-US" sz="2600" dirty="0">
                <a:solidFill>
                  <a:prstClr val="black"/>
                </a:solidFill>
                <a:effectLst/>
                <a:latin typeface="Times New Roman"/>
                <a:ea typeface="Times New Roman"/>
                <a:cs typeface="+mn-cs"/>
              </a:rPr>
            </a:br>
            <a:endParaRPr lang="ar-IQ" dirty="0"/>
          </a:p>
        </p:txBody>
      </p:sp>
      <p:sp>
        <p:nvSpPr>
          <p:cNvPr id="3" name="عنصر نائب للمحتوى 2"/>
          <p:cNvSpPr>
            <a:spLocks noGrp="1"/>
          </p:cNvSpPr>
          <p:nvPr>
            <p:ph idx="1"/>
          </p:nvPr>
        </p:nvSpPr>
        <p:spPr/>
        <p:txBody>
          <a:bodyPr>
            <a:normAutofit fontScale="92500" lnSpcReduction="20000"/>
          </a:bodyPr>
          <a:lstStyle/>
          <a:p>
            <a:pPr lvl="1" algn="ctr">
              <a:lnSpc>
                <a:spcPts val="2000"/>
              </a:lnSpc>
            </a:pPr>
            <a:r>
              <a:rPr lang="ar-SA" sz="2400" b="1" dirty="0" smtClean="0">
                <a:latin typeface="Times New Roman"/>
                <a:ea typeface="Times New Roman"/>
                <a:cs typeface="Simplified Arabic"/>
              </a:rPr>
              <a:t>أولا </a:t>
            </a:r>
            <a:r>
              <a:rPr lang="ar-SA" sz="2400" b="1" dirty="0">
                <a:latin typeface="Times New Roman"/>
                <a:ea typeface="Times New Roman"/>
                <a:cs typeface="Simplified Arabic"/>
              </a:rPr>
              <a:t>: مرحلة التفتيش ( الفحص ) </a:t>
            </a:r>
            <a:r>
              <a:rPr lang="ar-SA" sz="2400" b="1" dirty="0" smtClean="0">
                <a:latin typeface="Times New Roman"/>
                <a:ea typeface="Times New Roman"/>
                <a:cs typeface="Simplified Arabic"/>
              </a:rPr>
              <a:t>:                  </a:t>
            </a:r>
            <a:r>
              <a:rPr lang="en-US" sz="2400" b="1" dirty="0" smtClean="0">
                <a:latin typeface="Simplified Arabic"/>
                <a:ea typeface="Times New Roman"/>
              </a:rPr>
              <a:t>Inspection </a:t>
            </a:r>
            <a:r>
              <a:rPr lang="en-US" sz="2400" b="1" dirty="0">
                <a:latin typeface="Simplified Arabic"/>
                <a:ea typeface="Times New Roman"/>
              </a:rPr>
              <a:t>Stage </a:t>
            </a:r>
            <a:endParaRPr lang="en-US" sz="2400" dirty="0">
              <a:latin typeface="Times New Roman"/>
              <a:ea typeface="Times New Roman"/>
            </a:endParaRPr>
          </a:p>
          <a:p>
            <a:pPr lvl="0">
              <a:buClr>
                <a:srgbClr val="3891A7"/>
              </a:buClr>
            </a:pPr>
            <a:r>
              <a:rPr lang="ar-SA" dirty="0">
                <a:ea typeface="Times New Roman"/>
                <a:cs typeface="Simplified Arabic"/>
              </a:rPr>
              <a:t>تتضح معالم هذه المرحلة مع بدايات القرن العشرين وخصوصا بعد ظهور نظرية الإدارة العلمية على يد تايلور </a:t>
            </a:r>
            <a:r>
              <a:rPr lang="en-US" b="1" dirty="0">
                <a:latin typeface="Simplified Arabic"/>
                <a:ea typeface="Times New Roman"/>
              </a:rPr>
              <a:t>Taylor</a:t>
            </a:r>
            <a:r>
              <a:rPr lang="ar-SA" dirty="0">
                <a:ea typeface="Times New Roman"/>
                <a:cs typeface="Simplified Arabic"/>
              </a:rPr>
              <a:t> وما تقوم عليه من مفاهيم التخصص وتقسيم العمل ، حيث كانت الجودة عبارة عن عملية ختامية للتأكد من مدى مطابقة المنتجات للمواصفات الموضوعة سعيا لاستبعاد المعيب منها ، وضمان عدم وصوله إلى العملاء ومعنى ذلك أن هذه العملية لا تمنع وقوع الخطأ ، فالخطأ قد وقع فعلا وما على الفحص إلا اكتشافه واستبعاده ، ولذا يطلق البعض على هذه المرحلة – أحيانا – تعبير أنها عملية إطفاء الحريق إشارة إلى أنها لا تحاول منع إشعال الحريق، ولكنها تأتى لتطفئ النار التى اشتعلت فعلا</a:t>
            </a:r>
            <a:endParaRPr lang="ar-IQ" dirty="0">
              <a:solidFill>
                <a:prstClr val="black"/>
              </a:solidFill>
            </a:endParaRPr>
          </a:p>
          <a:p>
            <a:endParaRPr lang="ar-IQ" dirty="0"/>
          </a:p>
        </p:txBody>
      </p:sp>
    </p:spTree>
    <p:extLst>
      <p:ext uri="{BB962C8B-B14F-4D97-AF65-F5344CB8AC3E}">
        <p14:creationId xmlns:p14="http://schemas.microsoft.com/office/powerpoint/2010/main" val="646497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justLow">
              <a:lnSpc>
                <a:spcPts val="2000"/>
              </a:lnSpc>
            </a:pPr>
            <a:r>
              <a:rPr lang="ar-SA" sz="2800" b="1" dirty="0">
                <a:latin typeface="Times New Roman"/>
                <a:ea typeface="Times New Roman"/>
                <a:cs typeface="Simplified Arabic"/>
              </a:rPr>
              <a:t>ثانيا : مراقبة الجودة          </a:t>
            </a:r>
            <a:r>
              <a:rPr lang="en-US" sz="2800" b="1" dirty="0">
                <a:latin typeface="Simplified Arabic"/>
                <a:ea typeface="Times New Roman"/>
              </a:rPr>
              <a:t>Quality Control </a:t>
            </a:r>
            <a:endParaRPr lang="en-US" sz="2800" dirty="0">
              <a:latin typeface="Times New Roman"/>
              <a:ea typeface="Times New Roman"/>
            </a:endParaRPr>
          </a:p>
          <a:p>
            <a:pPr lvl="2" indent="323850" algn="justLow">
              <a:lnSpc>
                <a:spcPts val="2000"/>
              </a:lnSpc>
            </a:pPr>
            <a:r>
              <a:rPr lang="ar-SA" dirty="0">
                <a:latin typeface="Times New Roman"/>
                <a:ea typeface="Times New Roman"/>
                <a:cs typeface="Simplified Arabic"/>
              </a:rPr>
              <a:t>ترجع بدايات هذه المرحلة إلى عام 1931 حينما نشر الإحصائى الشهير والتر شيوارت </a:t>
            </a:r>
            <a:r>
              <a:rPr lang="en-US" b="1" dirty="0">
                <a:latin typeface="Simplified Arabic"/>
                <a:ea typeface="Times New Roman"/>
              </a:rPr>
              <a:t>Walter </a:t>
            </a:r>
            <a:r>
              <a:rPr lang="en-US" b="1" dirty="0" err="1">
                <a:latin typeface="Simplified Arabic"/>
                <a:ea typeface="Times New Roman"/>
              </a:rPr>
              <a:t>Shewart</a:t>
            </a:r>
            <a:r>
              <a:rPr lang="ar-SA" dirty="0">
                <a:latin typeface="Times New Roman"/>
                <a:ea typeface="Times New Roman"/>
                <a:cs typeface="Simplified Arabic"/>
              </a:rPr>
              <a:t> كتابه عن مراقبة الجودة،وأهم ما يميز هذه المرحلة أنها تسعى لاكتشاف الخطأ ومنع وقوعه،ولم يعد الفحص من أجل المطابقة والتصحيح ولكنه امتد ليشمل جزءا من التصميم والآداء مستخدما فى ذلك الأساليب الإحصائية المستحدثة وقواعد البيانات والمعلومات مما ساعد فى التمهيد لظهور المرحلة الثالثة .</a:t>
            </a:r>
            <a:endParaRPr lang="en-US" dirty="0">
              <a:latin typeface="Times New Roman"/>
              <a:ea typeface="Times New Roman"/>
            </a:endParaRPr>
          </a:p>
          <a:p>
            <a:pPr algn="justLow">
              <a:lnSpc>
                <a:spcPts val="2000"/>
              </a:lnSpc>
            </a:pPr>
            <a:r>
              <a:rPr lang="ar-SA" sz="2400" b="1" dirty="0">
                <a:latin typeface="Times New Roman"/>
                <a:ea typeface="Times New Roman"/>
                <a:cs typeface="Simplified Arabic"/>
              </a:rPr>
              <a:t>ثالثا : توكيد (ضمان) الجودة    </a:t>
            </a:r>
            <a:r>
              <a:rPr lang="en-US" sz="2400" b="1" dirty="0">
                <a:latin typeface="Simplified Arabic"/>
                <a:ea typeface="Times New Roman"/>
              </a:rPr>
              <a:t>Quality Assurance</a:t>
            </a:r>
            <a:r>
              <a:rPr lang="ar-SA" sz="2400" b="1" dirty="0">
                <a:latin typeface="Times New Roman"/>
                <a:ea typeface="Times New Roman"/>
                <a:cs typeface="Simplified Arabic"/>
              </a:rPr>
              <a:t>  </a:t>
            </a:r>
            <a:endParaRPr lang="en-US" sz="2400" dirty="0">
              <a:latin typeface="Times New Roman"/>
              <a:ea typeface="Times New Roman"/>
            </a:endParaRPr>
          </a:p>
          <a:p>
            <a:pPr indent="323850" algn="justLow">
              <a:lnSpc>
                <a:spcPts val="2000"/>
              </a:lnSpc>
            </a:pPr>
            <a:r>
              <a:rPr lang="ar-SA" sz="2600" dirty="0">
                <a:latin typeface="Times New Roman"/>
                <a:ea typeface="Times New Roman"/>
                <a:cs typeface="Simplified Arabic"/>
              </a:rPr>
              <a:t>مع بداية فترة السبعينيات تحول مفهوم الجودة فى هذه المرحلة إلى مفهوم الأخطاء الصفرية أو منع وقوع الأخطاء </a:t>
            </a:r>
            <a:r>
              <a:rPr lang="en-US" sz="2600" b="1" dirty="0">
                <a:latin typeface="Simplified Arabic"/>
                <a:ea typeface="Times New Roman"/>
              </a:rPr>
              <a:t>Zero Defects</a:t>
            </a:r>
            <a:r>
              <a:rPr lang="ar-SA" sz="2600" dirty="0">
                <a:latin typeface="Times New Roman"/>
                <a:ea typeface="Times New Roman"/>
                <a:cs typeface="Simplified Arabic"/>
              </a:rPr>
              <a:t> وليس مجرد استبعادها, ومعنى ذلك أن الجودة تبنى فى المراحل المبكرة من العمل وليس فى مرحلة الرقابة ، أى أن تأكيد الجودة يكون من المنبع وذلك من خلال عمليات التخطيط وتحسين تصميم المنتج وتطوير الرقابة على العمليات ومشاركة وتحفيز الأفراد</a:t>
            </a:r>
            <a:r>
              <a:rPr lang="ar-SA" dirty="0">
                <a:latin typeface="Times New Roman"/>
                <a:ea typeface="Times New Roman"/>
                <a:cs typeface="Simplified Arabic"/>
              </a:rPr>
              <a:t>.</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3353003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418058"/>
          </a:xfrm>
        </p:spPr>
        <p:txBody>
          <a:bodyPr>
            <a:normAutofit/>
          </a:bodyPr>
          <a:lstStyle/>
          <a:p>
            <a:pPr marL="365760" lvl="0" indent="323850" algn="r">
              <a:lnSpc>
                <a:spcPts val="2000"/>
              </a:lnSpc>
              <a:spcBef>
                <a:spcPts val="600"/>
              </a:spcBef>
            </a:pPr>
            <a:r>
              <a:rPr lang="ar-SA" sz="2400" b="1" dirty="0">
                <a:solidFill>
                  <a:prstClr val="black"/>
                </a:solidFill>
                <a:effectLst/>
                <a:latin typeface="Times New Roman"/>
                <a:ea typeface="Times New Roman"/>
                <a:cs typeface="Simplified Arabic"/>
              </a:rPr>
              <a:t>ابعاد الجودة</a:t>
            </a:r>
            <a:endParaRPr lang="en-US" sz="2400" dirty="0">
              <a:solidFill>
                <a:prstClr val="black"/>
              </a:solidFill>
              <a:effectLst/>
              <a:latin typeface="Times New Roman"/>
              <a:ea typeface="Times New Roman"/>
              <a:cs typeface="+mn-cs"/>
            </a:endParaRPr>
          </a:p>
        </p:txBody>
      </p:sp>
      <p:sp>
        <p:nvSpPr>
          <p:cNvPr id="3" name="عنصر نائب للمحتوى 2"/>
          <p:cNvSpPr>
            <a:spLocks noGrp="1"/>
          </p:cNvSpPr>
          <p:nvPr>
            <p:ph idx="1"/>
          </p:nvPr>
        </p:nvSpPr>
        <p:spPr>
          <a:xfrm>
            <a:off x="755576" y="692696"/>
            <a:ext cx="8218160" cy="6048672"/>
          </a:xfrm>
        </p:spPr>
        <p:txBody>
          <a:bodyPr>
            <a:normAutofit fontScale="62500" lnSpcReduction="20000"/>
          </a:bodyPr>
          <a:lstStyle/>
          <a:p>
            <a:pPr indent="0" algn="justLow">
              <a:lnSpc>
                <a:spcPts val="2000"/>
              </a:lnSpc>
              <a:buNone/>
            </a:pPr>
            <a:r>
              <a:rPr lang="ar-SA" b="1" dirty="0">
                <a:latin typeface="Times New Roman"/>
                <a:ea typeface="Times New Roman"/>
                <a:cs typeface="Simplified Arabic"/>
              </a:rPr>
              <a:t> </a:t>
            </a:r>
            <a:endParaRPr lang="en-US" sz="2800" dirty="0">
              <a:latin typeface="Times New Roman"/>
              <a:ea typeface="Times New Roman"/>
            </a:endParaRPr>
          </a:p>
          <a:p>
            <a:pPr marL="342900" lvl="0" indent="-342900" algn="justLow">
              <a:lnSpc>
                <a:spcPts val="2000"/>
              </a:lnSpc>
              <a:tabLst>
                <a:tab pos="457200" algn="l"/>
              </a:tabLst>
            </a:pPr>
            <a:r>
              <a:rPr lang="ar-SA" b="1" dirty="0">
                <a:latin typeface="Times New Roman"/>
                <a:ea typeface="Times New Roman"/>
                <a:cs typeface="Simplified Arabic"/>
              </a:rPr>
              <a:t>الأداء (تأدية المنتج الوظيفة المرجوة منه</a:t>
            </a:r>
            <a:r>
              <a:rPr lang="en-US" b="1" dirty="0">
                <a:latin typeface="Simplified Arabic"/>
                <a:ea typeface="Times New Roman"/>
              </a:rPr>
              <a:t>(</a:t>
            </a:r>
            <a:r>
              <a:rPr lang="en-US" dirty="0">
                <a:latin typeface="Simplified Arabic"/>
                <a:ea typeface="Times New Roman"/>
              </a:rPr>
              <a:t> </a:t>
            </a:r>
            <a:r>
              <a:rPr lang="ar-SA" dirty="0">
                <a:latin typeface="Times New Roman"/>
                <a:ea typeface="Times New Roman"/>
                <a:cs typeface="Simplified Arabic"/>
              </a:rPr>
              <a:t>يقيم العملاء غالبا المنتج على أساس إذا كان سيؤدي الوظائف المطلوبة منه أم لا. على سبيل المثال، هل يقوم الهاتف المتنقل بإجراء المكالمات و استقبالها بشكل جيد أم لا</a:t>
            </a:r>
            <a:r>
              <a:rPr lang="en-US" dirty="0">
                <a:latin typeface="Simplified Arabic"/>
                <a:ea typeface="Times New Roman"/>
              </a:rPr>
              <a:t>.</a:t>
            </a:r>
            <a:endParaRPr lang="en-US" sz="2800" dirty="0">
              <a:latin typeface="Times New Roman"/>
              <a:ea typeface="Times New Roman"/>
            </a:endParaRPr>
          </a:p>
          <a:p>
            <a:pPr marL="342900" lvl="0" indent="-342900" algn="justLow">
              <a:lnSpc>
                <a:spcPts val="2000"/>
              </a:lnSpc>
              <a:tabLst>
                <a:tab pos="457200" algn="l"/>
              </a:tabLst>
            </a:pPr>
            <a:r>
              <a:rPr lang="ar-SA" b="1" dirty="0">
                <a:latin typeface="Times New Roman"/>
                <a:ea typeface="Times New Roman"/>
                <a:cs typeface="Simplified Arabic"/>
              </a:rPr>
              <a:t>الإعتمادية (عدد مرات تعطل المنتج</a:t>
            </a:r>
            <a:r>
              <a:rPr lang="en-US" b="1" dirty="0">
                <a:latin typeface="Simplified Arabic"/>
                <a:ea typeface="Times New Roman"/>
              </a:rPr>
              <a:t>(</a:t>
            </a:r>
            <a:r>
              <a:rPr lang="en-US" dirty="0">
                <a:latin typeface="Simplified Arabic"/>
                <a:ea typeface="Times New Roman"/>
              </a:rPr>
              <a:t> </a:t>
            </a:r>
            <a:r>
              <a:rPr lang="ar-SA" dirty="0">
                <a:latin typeface="Times New Roman"/>
                <a:ea typeface="Times New Roman"/>
                <a:cs typeface="Simplified Arabic"/>
              </a:rPr>
              <a:t>المنتجات المعقدة كالسيارات وبعض الأجهزة تحتاج إلى إصلاحات خلال فترة خدمتها. كالسيارة تحتاج إلى إصلاحات في فترات معينة ولكن ليس دائما وإلا ستكون منتج لايمكن الوثوق به</a:t>
            </a:r>
            <a:r>
              <a:rPr lang="en-US" dirty="0">
                <a:latin typeface="Simplified Arabic"/>
                <a:ea typeface="Times New Roman"/>
              </a:rPr>
              <a:t>.</a:t>
            </a:r>
            <a:endParaRPr lang="en-US" sz="2800" dirty="0">
              <a:latin typeface="Times New Roman"/>
              <a:ea typeface="Times New Roman"/>
            </a:endParaRPr>
          </a:p>
          <a:p>
            <a:pPr marL="342900" lvl="0" indent="-342900" algn="justLow">
              <a:lnSpc>
                <a:spcPts val="2000"/>
              </a:lnSpc>
              <a:tabLst>
                <a:tab pos="457200" algn="l"/>
              </a:tabLst>
            </a:pPr>
            <a:r>
              <a:rPr lang="ar-SA" b="1" dirty="0">
                <a:latin typeface="Times New Roman"/>
                <a:ea typeface="Times New Roman"/>
                <a:cs typeface="Simplified Arabic"/>
              </a:rPr>
              <a:t>الصلاحية( المدة التي يمكن فيها استخدام المنتج قبل انتهاء صلاحيته</a:t>
            </a:r>
            <a:r>
              <a:rPr lang="en-US" b="1" dirty="0">
                <a:latin typeface="Simplified Arabic"/>
                <a:ea typeface="Times New Roman"/>
              </a:rPr>
              <a:t>(</a:t>
            </a:r>
            <a:r>
              <a:rPr lang="ar-SA" dirty="0">
                <a:latin typeface="Times New Roman"/>
                <a:ea typeface="Times New Roman"/>
                <a:cs typeface="Simplified Arabic"/>
              </a:rPr>
              <a:t>عمر الخدمة الفعلي للمنتج. وخصوصا في السيارات و الأجهزة الرئيسية حيث يكون هذا البعد هام بالنسبة للعميل</a:t>
            </a:r>
            <a:r>
              <a:rPr lang="en-US" dirty="0">
                <a:latin typeface="Simplified Arabic"/>
                <a:ea typeface="Times New Roman"/>
              </a:rPr>
              <a:t>.</a:t>
            </a:r>
            <a:endParaRPr lang="en-US" sz="2800" dirty="0">
              <a:latin typeface="Times New Roman"/>
              <a:ea typeface="Times New Roman"/>
            </a:endParaRPr>
          </a:p>
          <a:p>
            <a:pPr marL="342900" lvl="0" indent="-342900" algn="justLow">
              <a:lnSpc>
                <a:spcPts val="2000"/>
              </a:lnSpc>
              <a:tabLst>
                <a:tab pos="457200" algn="l"/>
              </a:tabLst>
            </a:pPr>
            <a:r>
              <a:rPr lang="ar-SA" b="1" dirty="0">
                <a:latin typeface="Times New Roman"/>
                <a:ea typeface="Times New Roman"/>
                <a:cs typeface="Simplified Arabic"/>
              </a:rPr>
              <a:t>الخدمات المقدمة (مدى سهولة إصلاح المنتج)</a:t>
            </a:r>
            <a:r>
              <a:rPr lang="ar-SA" dirty="0">
                <a:latin typeface="Times New Roman"/>
                <a:ea typeface="Times New Roman"/>
                <a:cs typeface="Simplified Arabic"/>
              </a:rPr>
              <a:t>هذا الأمر يعتبر هام جدا بالنسبة لبعض العملاء حيث أن مدى سهولة واقتصادية إصلاح المنتج يعتبر عامل أساسي في مسألة شراء المنتج من عدمه</a:t>
            </a:r>
            <a:r>
              <a:rPr lang="en-US" dirty="0">
                <a:latin typeface="Simplified Arabic"/>
                <a:ea typeface="Times New Roman"/>
              </a:rPr>
              <a:t>.</a:t>
            </a:r>
            <a:endParaRPr lang="en-US" sz="2800" dirty="0">
              <a:latin typeface="Times New Roman"/>
              <a:ea typeface="Times New Roman"/>
            </a:endParaRPr>
          </a:p>
          <a:p>
            <a:pPr marL="342900" lvl="0" indent="-342900" algn="justLow">
              <a:lnSpc>
                <a:spcPts val="2000"/>
              </a:lnSpc>
              <a:tabLst>
                <a:tab pos="457200" algn="l"/>
              </a:tabLst>
            </a:pPr>
            <a:r>
              <a:rPr lang="ar-SA" b="1" dirty="0">
                <a:latin typeface="Times New Roman"/>
                <a:ea typeface="Times New Roman"/>
                <a:cs typeface="Simplified Arabic"/>
              </a:rPr>
              <a:t>الجمالية(كيف يبدو المنتج؟)</a:t>
            </a:r>
            <a:r>
              <a:rPr lang="en-US" dirty="0">
                <a:latin typeface="Simplified Arabic"/>
                <a:ea typeface="Times New Roman"/>
              </a:rPr>
              <a:t> </a:t>
            </a:r>
            <a:r>
              <a:rPr lang="ar-SA" dirty="0">
                <a:latin typeface="Times New Roman"/>
                <a:ea typeface="Times New Roman"/>
                <a:cs typeface="Simplified Arabic"/>
              </a:rPr>
              <a:t>هو المظهر المرئي الجمالي للمنتج, ويشمل هذا عدة عوامل مثل اللون, الشكل, التغليف, الخصائص الملموسة و المحسوسة</a:t>
            </a:r>
            <a:r>
              <a:rPr lang="en-US" dirty="0">
                <a:latin typeface="Simplified Arabic"/>
                <a:ea typeface="Times New Roman"/>
              </a:rPr>
              <a:t>. </a:t>
            </a:r>
            <a:endParaRPr lang="en-US" sz="2800" dirty="0">
              <a:latin typeface="Times New Roman"/>
              <a:ea typeface="Times New Roman"/>
            </a:endParaRPr>
          </a:p>
          <a:p>
            <a:pPr marL="342900" lvl="0" indent="-342900" algn="justLow">
              <a:lnSpc>
                <a:spcPts val="2000"/>
              </a:lnSpc>
              <a:tabLst>
                <a:tab pos="457200" algn="l"/>
              </a:tabLst>
            </a:pPr>
            <a:r>
              <a:rPr lang="ar-SA" b="1" dirty="0">
                <a:latin typeface="Times New Roman"/>
                <a:ea typeface="Times New Roman"/>
                <a:cs typeface="Simplified Arabic"/>
              </a:rPr>
              <a:t>المظهر والمميزات (الوظائف الإضافية للمنتج)</a:t>
            </a:r>
            <a:r>
              <a:rPr lang="ar-SA" dirty="0">
                <a:latin typeface="Times New Roman"/>
                <a:ea typeface="Times New Roman"/>
                <a:cs typeface="Simplified Arabic"/>
              </a:rPr>
              <a:t>هي الخصائص الإضافية للمنتج, وهذا الأمر يهم العملاء وخصوصا في حالة وجود خصائص ووظائف اضافية غير الأساسية للمنتج. مثلا كالهواتف النقالة التي تحتوي على كامرة تصوير عالية والوضوح وهكذا</a:t>
            </a:r>
            <a:r>
              <a:rPr lang="en-US" dirty="0">
                <a:latin typeface="Simplified Arabic"/>
                <a:ea typeface="Times New Roman"/>
              </a:rPr>
              <a:t>.</a:t>
            </a:r>
            <a:endParaRPr lang="en-US" sz="2800" dirty="0">
              <a:latin typeface="Times New Roman"/>
              <a:ea typeface="Times New Roman"/>
            </a:endParaRPr>
          </a:p>
          <a:p>
            <a:pPr marL="342900" lvl="0" indent="-342900" algn="justLow">
              <a:lnSpc>
                <a:spcPts val="2000"/>
              </a:lnSpc>
              <a:tabLst>
                <a:tab pos="457200" algn="l"/>
              </a:tabLst>
            </a:pPr>
            <a:r>
              <a:rPr lang="ar-SA" b="1" dirty="0">
                <a:latin typeface="Times New Roman"/>
                <a:ea typeface="Times New Roman"/>
                <a:cs typeface="Simplified Arabic"/>
              </a:rPr>
              <a:t>الاستجابة (مدى تجاوب البائع مع العميل مثل اللطف والكياسة في التعامل)</a:t>
            </a:r>
            <a:r>
              <a:rPr lang="en-US" b="1" dirty="0">
                <a:latin typeface="Simplified Arabic"/>
                <a:ea typeface="Times New Roman"/>
              </a:rPr>
              <a:t>):</a:t>
            </a:r>
            <a:r>
              <a:rPr lang="en-US" dirty="0">
                <a:latin typeface="Simplified Arabic"/>
                <a:ea typeface="Times New Roman"/>
              </a:rPr>
              <a:t> </a:t>
            </a:r>
            <a:r>
              <a:rPr lang="ar-SA" dirty="0">
                <a:latin typeface="Times New Roman"/>
                <a:ea typeface="Times New Roman"/>
                <a:cs typeface="Simplified Arabic"/>
              </a:rPr>
              <a:t>في الكثير من الحالات يعتمد العملاء على السمعة السابقة للشركة</a:t>
            </a:r>
            <a:r>
              <a:rPr lang="en-US" dirty="0">
                <a:latin typeface="Simplified Arabic"/>
                <a:ea typeface="Times New Roman"/>
              </a:rPr>
              <a:t>.</a:t>
            </a:r>
            <a:endParaRPr lang="en-US" sz="2800" dirty="0">
              <a:latin typeface="Times New Roman"/>
              <a:ea typeface="Times New Roman"/>
            </a:endParaRPr>
          </a:p>
          <a:p>
            <a:pPr marL="342900" lvl="0" indent="-342900" algn="justLow">
              <a:lnSpc>
                <a:spcPts val="2000"/>
              </a:lnSpc>
              <a:tabLst>
                <a:tab pos="457200" algn="l"/>
              </a:tabLst>
            </a:pPr>
            <a:r>
              <a:rPr lang="ar-SA" b="1" dirty="0">
                <a:latin typeface="Times New Roman"/>
                <a:ea typeface="Times New Roman"/>
                <a:cs typeface="Simplified Arabic"/>
              </a:rPr>
              <a:t>المطابقة للمعايير (هل تمت صناعة المنتج كما قصد المصمم؟</a:t>
            </a:r>
            <a:r>
              <a:rPr lang="en-US" b="1" dirty="0">
                <a:latin typeface="Simplified Arabic"/>
                <a:ea typeface="Times New Roman"/>
              </a:rPr>
              <a:t>):</a:t>
            </a:r>
            <a:r>
              <a:rPr lang="en-US" dirty="0">
                <a:latin typeface="Simplified Arabic"/>
                <a:ea typeface="Times New Roman"/>
              </a:rPr>
              <a:t> </a:t>
            </a:r>
            <a:r>
              <a:rPr lang="ar-SA" dirty="0">
                <a:latin typeface="Times New Roman"/>
                <a:ea typeface="Times New Roman"/>
                <a:cs typeface="Simplified Arabic"/>
              </a:rPr>
              <a:t>يعتقد الناس عادة أن المنتج ذا الجودة العالية هو المنتج الذي يتفق مع المعايير الموضوعة له</a:t>
            </a:r>
            <a:r>
              <a:rPr lang="en-US" dirty="0">
                <a:latin typeface="Simplified Arabic"/>
                <a:ea typeface="Times New Roman"/>
              </a:rPr>
              <a:t>.</a:t>
            </a:r>
            <a:endParaRPr lang="en-US" sz="2800" dirty="0">
              <a:effectLst/>
              <a:latin typeface="Times New Roman"/>
              <a:ea typeface="Times New Roman"/>
            </a:endParaRPr>
          </a:p>
        </p:txBody>
      </p:sp>
    </p:spTree>
    <p:extLst>
      <p:ext uri="{BB962C8B-B14F-4D97-AF65-F5344CB8AC3E}">
        <p14:creationId xmlns:p14="http://schemas.microsoft.com/office/powerpoint/2010/main" val="35076026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TotalTime>
  <Words>667</Words>
  <Application>Microsoft Office PowerPoint</Application>
  <PresentationFormat>عرض على الشاشة (3:4)‏</PresentationFormat>
  <Paragraphs>28</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انقلاب</vt:lpstr>
      <vt:lpstr>أدارة الجودة/ المحاضرة الاولى</vt:lpstr>
      <vt:lpstr>عرض تقديمي في PowerPoint</vt:lpstr>
      <vt:lpstr>عرض تقديمي في PowerPoint</vt:lpstr>
      <vt:lpstr>عرض تقديمي في PowerPoint</vt:lpstr>
      <vt:lpstr>تطور مفهوم الجودة : </vt:lpstr>
      <vt:lpstr>عرض تقديمي في PowerPoint</vt:lpstr>
      <vt:lpstr>ابعاد الجودة</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أدارة الجودة/ المحاضرة الاولى</dc:title>
  <dc:creator>Khaled Dabbas Almolaa</dc:creator>
  <cp:lastModifiedBy>Khaled Dabbas Almolaa</cp:lastModifiedBy>
  <cp:revision>3</cp:revision>
  <dcterms:created xsi:type="dcterms:W3CDTF">2019-04-06T06:40:29Z</dcterms:created>
  <dcterms:modified xsi:type="dcterms:W3CDTF">2019-04-06T07:05:54Z</dcterms:modified>
</cp:coreProperties>
</file>